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436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47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55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19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851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60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62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324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27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50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255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26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B0769-ADFB-46D5-936D-CEF8DB640408}" type="datetimeFigureOut">
              <a:rPr lang="es-CO" smtClean="0"/>
              <a:t>24/10/2019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7311-6D60-495E-91A6-13F0DFDC7D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53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upo 1036"/>
          <p:cNvGrpSpPr/>
          <p:nvPr/>
        </p:nvGrpSpPr>
        <p:grpSpPr>
          <a:xfrm>
            <a:off x="-49214" y="-58342"/>
            <a:ext cx="9229726" cy="6943726"/>
            <a:chOff x="-49214" y="-58342"/>
            <a:chExt cx="9229726" cy="694372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214" y="-58342"/>
              <a:ext cx="9229726" cy="6943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ángulo 12"/>
            <p:cNvSpPr/>
            <p:nvPr/>
          </p:nvSpPr>
          <p:spPr>
            <a:xfrm>
              <a:off x="13525" y="-2334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7" name="Conector recto 77"/>
            <p:cNvCxnSpPr/>
            <p:nvPr/>
          </p:nvCxnSpPr>
          <p:spPr>
            <a:xfrm>
              <a:off x="820322" y="533927"/>
              <a:ext cx="0" cy="5456999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9"/>
            <p:cNvCxnSpPr/>
            <p:nvPr/>
          </p:nvCxnSpPr>
          <p:spPr>
            <a:xfrm>
              <a:off x="4321567" y="533927"/>
              <a:ext cx="0" cy="5456999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0"/>
            <p:cNvCxnSpPr/>
            <p:nvPr/>
          </p:nvCxnSpPr>
          <p:spPr>
            <a:xfrm>
              <a:off x="6974141" y="533927"/>
              <a:ext cx="0" cy="5456999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81"/>
            <p:cNvCxnSpPr/>
            <p:nvPr/>
          </p:nvCxnSpPr>
          <p:spPr>
            <a:xfrm>
              <a:off x="9058095" y="533927"/>
              <a:ext cx="0" cy="5456999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78"/>
            <p:cNvCxnSpPr/>
            <p:nvPr/>
          </p:nvCxnSpPr>
          <p:spPr>
            <a:xfrm>
              <a:off x="2323584" y="533927"/>
              <a:ext cx="0" cy="5456999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3 CuadroTexto"/>
            <p:cNvSpPr txBox="1"/>
            <p:nvPr/>
          </p:nvSpPr>
          <p:spPr>
            <a:xfrm>
              <a:off x="57542" y="231280"/>
              <a:ext cx="9016374" cy="318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cap="none" spc="0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SISTEMA DE ACOMPAÑAMIENTO INSTITUCIONAL AL ESTUDIANTE – UNIVERSIDAD AUTÓNOMA DE OCCIDENTE</a:t>
              </a:r>
              <a:endParaRPr kumimoji="0" lang="es-CO" sz="14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3" name="5 CuadroTexto"/>
            <p:cNvSpPr txBox="1"/>
            <p:nvPr/>
          </p:nvSpPr>
          <p:spPr>
            <a:xfrm>
              <a:off x="935128" y="670230"/>
              <a:ext cx="1248022" cy="4852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0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ARTICULACIÓN CON LA MEDIA</a:t>
              </a: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4" name="6 CuadroTexto"/>
            <p:cNvSpPr txBox="1"/>
            <p:nvPr/>
          </p:nvSpPr>
          <p:spPr>
            <a:xfrm>
              <a:off x="2473200" y="692696"/>
              <a:ext cx="1649960" cy="28725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0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CICLO BÁSICO</a:t>
              </a: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5" name="7 CuadroTexto"/>
            <p:cNvSpPr txBox="1"/>
            <p:nvPr/>
          </p:nvSpPr>
          <p:spPr>
            <a:xfrm>
              <a:off x="4498472" y="736727"/>
              <a:ext cx="2307834" cy="28725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0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CICLO</a:t>
              </a:r>
              <a:r>
                <a:rPr kumimoji="0" lang="es-CO" sz="1200" b="0" i="0" u="none" strike="noStrike" cap="none" spc="0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 INTERMEDIO</a:t>
              </a: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6" name="8 CuadroTexto"/>
            <p:cNvSpPr txBox="1"/>
            <p:nvPr/>
          </p:nvSpPr>
          <p:spPr>
            <a:xfrm>
              <a:off x="7169693" y="736727"/>
              <a:ext cx="1888402" cy="28725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0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CICLO</a:t>
              </a:r>
              <a:r>
                <a:rPr kumimoji="0" lang="es-CO" sz="1200" b="0" i="0" u="none" strike="noStrike" cap="none" spc="0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 Light"/>
                </a:rPr>
                <a:t> FINAL</a:t>
              </a: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17" name="1 CuadroTexto"/>
            <p:cNvSpPr txBox="1"/>
            <p:nvPr/>
          </p:nvSpPr>
          <p:spPr>
            <a:xfrm>
              <a:off x="957254" y="1591252"/>
              <a:ext cx="1019114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PAEM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19" name="10 CuadroTexto"/>
            <p:cNvSpPr txBox="1"/>
            <p:nvPr/>
          </p:nvSpPr>
          <p:spPr>
            <a:xfrm>
              <a:off x="453127" y="2507000"/>
              <a:ext cx="1014800" cy="610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Visitas</a:t>
              </a:r>
              <a:r>
                <a:rPr kumimoji="0" lang="es-CO" sz="1100" b="1" i="0" u="none" strike="noStrike" cap="none" spc="0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guiadas al Campus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0" name="11 CuadroTexto"/>
            <p:cNvSpPr txBox="1"/>
            <p:nvPr/>
          </p:nvSpPr>
          <p:spPr>
            <a:xfrm>
              <a:off x="611750" y="3304952"/>
              <a:ext cx="1154000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Visitas</a:t>
              </a:r>
              <a:r>
                <a:rPr kumimoji="0" lang="es-CO" sz="1100" b="1" i="0" u="none" strike="noStrike" cap="none" spc="0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a colegios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1" name="12 CuadroTexto"/>
            <p:cNvSpPr txBox="1"/>
            <p:nvPr/>
          </p:nvSpPr>
          <p:spPr>
            <a:xfrm>
              <a:off x="1190222" y="3907534"/>
              <a:ext cx="1079065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Pasantías de aspirantes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2" name="13 CuadroTexto"/>
            <p:cNvSpPr txBox="1"/>
            <p:nvPr/>
          </p:nvSpPr>
          <p:spPr>
            <a:xfrm>
              <a:off x="1330135" y="4549716"/>
              <a:ext cx="1288882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Entrevista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motivacional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3" name="14 CuadroTexto"/>
            <p:cNvSpPr txBox="1"/>
            <p:nvPr/>
          </p:nvSpPr>
          <p:spPr>
            <a:xfrm>
              <a:off x="1894215" y="1288687"/>
              <a:ext cx="990467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Inducción a </a:t>
              </a:r>
              <a:r>
                <a:rPr lang="es-CO" sz="1100" b="1" dirty="0" smtClean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U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4" name="15 CuadroTexto"/>
            <p:cNvSpPr txBox="1"/>
            <p:nvPr/>
          </p:nvSpPr>
          <p:spPr>
            <a:xfrm>
              <a:off x="1772025" y="1902815"/>
              <a:ext cx="1369432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0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Inducción</a:t>
              </a:r>
              <a:r>
                <a:rPr kumimoji="0" lang="es-CO" sz="10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</a:t>
              </a:r>
              <a:r>
                <a:rPr kumimoji="0" lang="es-CO" sz="1000" b="1" i="0" u="none" strike="noStrike" cap="none" spc="0" normalizeH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Progr</a:t>
              </a:r>
              <a:r>
                <a:rPr kumimoji="0" lang="es-CO" sz="10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. / </a:t>
              </a:r>
              <a:r>
                <a:rPr kumimoji="0" lang="es-CO" sz="1000" b="1" i="0" u="none" strike="noStrike" cap="none" spc="0" normalizeH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Asign</a:t>
              </a:r>
              <a:r>
                <a:rPr kumimoji="0" lang="es-CO" sz="10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. especiales </a:t>
              </a:r>
              <a:endParaRPr kumimoji="0" lang="es-CO" sz="10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5" name="16 CuadroTexto"/>
            <p:cNvSpPr txBox="1"/>
            <p:nvPr/>
          </p:nvSpPr>
          <p:spPr>
            <a:xfrm>
              <a:off x="2273665" y="2437095"/>
              <a:ext cx="843691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Plan Padrinos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6" name="17 CuadroTexto"/>
            <p:cNvSpPr txBox="1"/>
            <p:nvPr/>
          </p:nvSpPr>
          <p:spPr>
            <a:xfrm>
              <a:off x="2178556" y="2945167"/>
              <a:ext cx="1166196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CO" sz="1100" b="1" dirty="0" smtClean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Universidad inclusiva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7" name="18 CuadroTexto"/>
            <p:cNvSpPr txBox="1"/>
            <p:nvPr/>
          </p:nvSpPr>
          <p:spPr>
            <a:xfrm>
              <a:off x="2178064" y="3524481"/>
              <a:ext cx="1517373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Rutas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derivadas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SIEA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8" name="19 CuadroTexto"/>
            <p:cNvSpPr txBox="1"/>
            <p:nvPr/>
          </p:nvSpPr>
          <p:spPr>
            <a:xfrm>
              <a:off x="2195674" y="4331854"/>
              <a:ext cx="1374540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CO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rof. </a:t>
              </a:r>
              <a:r>
                <a:rPr kumimoji="0" lang="es-CO" sz="1100" b="1" i="0" u="none" strike="noStrike" cap="none" spc="0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Conc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.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Doc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.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29" name="20 CuadroTexto"/>
            <p:cNvSpPr txBox="1"/>
            <p:nvPr/>
          </p:nvSpPr>
          <p:spPr>
            <a:xfrm>
              <a:off x="3196792" y="1247086"/>
              <a:ext cx="1035224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Monitorías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0" name="21 CuadroTexto"/>
            <p:cNvSpPr txBox="1"/>
            <p:nvPr/>
          </p:nvSpPr>
          <p:spPr>
            <a:xfrm>
              <a:off x="3163647" y="1723331"/>
              <a:ext cx="886660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Programa PASE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1" name="22 CuadroTexto"/>
            <p:cNvSpPr txBox="1"/>
            <p:nvPr/>
          </p:nvSpPr>
          <p:spPr>
            <a:xfrm>
              <a:off x="3363364" y="2291106"/>
              <a:ext cx="2245039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Encuentro/Integraciones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2" name="23 CuadroTexto"/>
            <p:cNvSpPr txBox="1"/>
            <p:nvPr/>
          </p:nvSpPr>
          <p:spPr>
            <a:xfrm>
              <a:off x="3366253" y="2528920"/>
              <a:ext cx="910936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Asesorías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3" name="24 CuadroTexto"/>
            <p:cNvSpPr txBox="1"/>
            <p:nvPr/>
          </p:nvSpPr>
          <p:spPr>
            <a:xfrm>
              <a:off x="3104975" y="3321008"/>
              <a:ext cx="1768595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Comit</a:t>
              </a:r>
              <a:r>
                <a:rPr lang="es-CO" sz="11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és</a:t>
              </a:r>
              <a:r>
                <a:rPr kumimoji="0" lang="es-CO" sz="11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</a:t>
              </a:r>
              <a:r>
                <a:rPr kumimoji="0" lang="es-CO" sz="11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trayectorias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4" name="25 CuadroTexto"/>
            <p:cNvSpPr txBox="1"/>
            <p:nvPr/>
          </p:nvSpPr>
          <p:spPr>
            <a:xfrm>
              <a:off x="3277409" y="3768312"/>
              <a:ext cx="797989" cy="610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Movilidad Nal e internal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5" name="26 CuadroTexto"/>
            <p:cNvSpPr txBox="1"/>
            <p:nvPr/>
          </p:nvSpPr>
          <p:spPr>
            <a:xfrm>
              <a:off x="2341935" y="5697272"/>
              <a:ext cx="1071586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Consejerías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6" name="27 CuadroTexto"/>
            <p:cNvSpPr txBox="1"/>
            <p:nvPr/>
          </p:nvSpPr>
          <p:spPr>
            <a:xfrm>
              <a:off x="2852727" y="5013176"/>
              <a:ext cx="1790484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Elect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. Libres/Optativas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7" name="28 CuadroTexto"/>
            <p:cNvSpPr txBox="1"/>
            <p:nvPr/>
          </p:nvSpPr>
          <p:spPr>
            <a:xfrm>
              <a:off x="3648513" y="5484162"/>
              <a:ext cx="817167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Tutorías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8" name="29 CuadroTexto"/>
            <p:cNvSpPr txBox="1"/>
            <p:nvPr/>
          </p:nvSpPr>
          <p:spPr>
            <a:xfrm>
              <a:off x="4523328" y="4693859"/>
              <a:ext cx="839270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Semilleros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39" name="30 CuadroTexto"/>
            <p:cNvSpPr txBox="1"/>
            <p:nvPr/>
          </p:nvSpPr>
          <p:spPr>
            <a:xfrm>
              <a:off x="4235691" y="3022669"/>
              <a:ext cx="1689344" cy="271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Coord. T de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Grado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0" name="31 CuadroTexto"/>
            <p:cNvSpPr txBox="1"/>
            <p:nvPr/>
          </p:nvSpPr>
          <p:spPr>
            <a:xfrm>
              <a:off x="5911726" y="3996836"/>
              <a:ext cx="1060360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Opciones de Grado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1" name="32 CuadroTexto"/>
            <p:cNvSpPr txBox="1"/>
            <p:nvPr/>
          </p:nvSpPr>
          <p:spPr>
            <a:xfrm>
              <a:off x="7612337" y="5306003"/>
              <a:ext cx="1200063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Pasantías Empresariales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2" name="33 CuadroTexto"/>
            <p:cNvSpPr txBox="1"/>
            <p:nvPr/>
          </p:nvSpPr>
          <p:spPr>
            <a:xfrm>
              <a:off x="7777238" y="3871412"/>
              <a:ext cx="994988" cy="610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Seminario</a:t>
              </a:r>
              <a:r>
                <a:rPr kumimoji="0" lang="es-CO" sz="1100" b="1" i="0" u="none" strike="noStrike" cap="none" spc="0" normalizeH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Proyección Laboral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3" name="34 CuadroTexto"/>
            <p:cNvSpPr txBox="1"/>
            <p:nvPr/>
          </p:nvSpPr>
          <p:spPr>
            <a:xfrm>
              <a:off x="7930750" y="2985520"/>
              <a:ext cx="959168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Práctica Profesional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4" name="35 CuadroTexto"/>
            <p:cNvSpPr txBox="1"/>
            <p:nvPr/>
          </p:nvSpPr>
          <p:spPr>
            <a:xfrm>
              <a:off x="5633063" y="1910779"/>
              <a:ext cx="1653052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Asesorías Emprendimiento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5" name="36 CuadroTexto"/>
            <p:cNvSpPr txBox="1"/>
            <p:nvPr/>
          </p:nvSpPr>
          <p:spPr>
            <a:xfrm>
              <a:off x="4741777" y="1477119"/>
              <a:ext cx="996210" cy="610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Actividades 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académicas</a:t>
              </a: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 abiertas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6" name="37 CuadroTexto"/>
            <p:cNvSpPr txBox="1"/>
            <p:nvPr/>
          </p:nvSpPr>
          <p:spPr>
            <a:xfrm>
              <a:off x="1061554" y="6124741"/>
              <a:ext cx="1378804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Itinerario del estudiante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7" name="38 CuadroTexto"/>
            <p:cNvSpPr txBox="1"/>
            <p:nvPr/>
          </p:nvSpPr>
          <p:spPr>
            <a:xfrm>
              <a:off x="2977984" y="6146365"/>
              <a:ext cx="1097414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Bienestar Universitario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8" name="39 CuadroTexto"/>
            <p:cNvSpPr txBox="1"/>
            <p:nvPr/>
          </p:nvSpPr>
          <p:spPr>
            <a:xfrm>
              <a:off x="4708614" y="6119881"/>
              <a:ext cx="1453359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Programa / Dpto. / Facultad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49" name="40 CuadroTexto"/>
            <p:cNvSpPr txBox="1"/>
            <p:nvPr/>
          </p:nvSpPr>
          <p:spPr>
            <a:xfrm>
              <a:off x="6729787" y="6136855"/>
              <a:ext cx="1112655" cy="4411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1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Otras dependencias</a:t>
              </a:r>
              <a:endParaRPr kumimoji="0" lang="es-CO" sz="11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grpSp>
          <p:nvGrpSpPr>
            <p:cNvPr id="50" name="76 Grupo"/>
            <p:cNvGrpSpPr/>
            <p:nvPr/>
          </p:nvGrpSpPr>
          <p:grpSpPr>
            <a:xfrm>
              <a:off x="1262337" y="1536712"/>
              <a:ext cx="6838335" cy="4141042"/>
              <a:chOff x="1341869" y="713656"/>
              <a:chExt cx="8214025" cy="4974107"/>
            </a:xfrm>
          </p:grpSpPr>
          <p:grpSp>
            <p:nvGrpSpPr>
              <p:cNvPr id="51" name="77 Grupo"/>
              <p:cNvGrpSpPr/>
              <p:nvPr/>
            </p:nvGrpSpPr>
            <p:grpSpPr>
              <a:xfrm>
                <a:off x="1341869" y="5102374"/>
                <a:ext cx="1716859" cy="585389"/>
                <a:chOff x="1341869" y="5907198"/>
                <a:chExt cx="1716859" cy="585389"/>
              </a:xfrm>
            </p:grpSpPr>
            <p:cxnSp>
              <p:nvCxnSpPr>
                <p:cNvPr id="67" name="93 Conector recto"/>
                <p:cNvCxnSpPr/>
                <p:nvPr/>
              </p:nvCxnSpPr>
              <p:spPr>
                <a:xfrm>
                  <a:off x="1341869" y="6492587"/>
                  <a:ext cx="1168355" cy="0"/>
                </a:xfrm>
                <a:prstGeom prst="line">
                  <a:avLst/>
                </a:prstGeom>
                <a:noFill/>
                <a:ln w="76200" cap="flat">
                  <a:solidFill>
                    <a:schemeClr val="accent5">
                      <a:lumMod val="75000"/>
                    </a:schemeClr>
                  </a:solidFill>
                  <a:prstDash val="solid"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68" name="94 Conector recto de flecha"/>
                <p:cNvCxnSpPr/>
                <p:nvPr/>
              </p:nvCxnSpPr>
              <p:spPr>
                <a:xfrm flipV="1">
                  <a:off x="2510224" y="5907198"/>
                  <a:ext cx="548504" cy="585389"/>
                </a:xfrm>
                <a:prstGeom prst="straightConnector1">
                  <a:avLst/>
                </a:prstGeom>
                <a:noFill/>
                <a:ln w="76200" cap="flat">
                  <a:solidFill>
                    <a:schemeClr val="accent5">
                      <a:lumMod val="75000"/>
                    </a:schemeClr>
                  </a:solidFill>
                  <a:prstDash val="solid"/>
                  <a:miter lim="400000"/>
                  <a:headEnd type="none" w="med" len="med"/>
                  <a:tailEnd type="triangl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  <p:grpSp>
            <p:nvGrpSpPr>
              <p:cNvPr id="52" name="78 Grupo"/>
              <p:cNvGrpSpPr/>
              <p:nvPr/>
            </p:nvGrpSpPr>
            <p:grpSpPr>
              <a:xfrm>
                <a:off x="3054945" y="4213069"/>
                <a:ext cx="1584455" cy="856836"/>
                <a:chOff x="3054945" y="5017893"/>
                <a:chExt cx="1584455" cy="856836"/>
              </a:xfrm>
            </p:grpSpPr>
            <p:grpSp>
              <p:nvGrpSpPr>
                <p:cNvPr id="63" name="89 Grupo"/>
                <p:cNvGrpSpPr/>
                <p:nvPr/>
              </p:nvGrpSpPr>
              <p:grpSpPr>
                <a:xfrm>
                  <a:off x="3272207" y="5017893"/>
                  <a:ext cx="1367193" cy="585389"/>
                  <a:chOff x="1691535" y="5907198"/>
                  <a:chExt cx="1367193" cy="585389"/>
                </a:xfrm>
              </p:grpSpPr>
              <p:cxnSp>
                <p:nvCxnSpPr>
                  <p:cNvPr id="65" name="91 Conector recto"/>
                  <p:cNvCxnSpPr/>
                  <p:nvPr/>
                </p:nvCxnSpPr>
                <p:spPr>
                  <a:xfrm>
                    <a:off x="1691535" y="6492587"/>
                    <a:ext cx="850423" cy="0"/>
                  </a:xfrm>
                  <a:prstGeom prst="line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  <p:cxnSp>
                <p:nvCxnSpPr>
                  <p:cNvPr id="66" name="92 Conector recto de flecha"/>
                  <p:cNvCxnSpPr/>
                  <p:nvPr/>
                </p:nvCxnSpPr>
                <p:spPr>
                  <a:xfrm flipV="1">
                    <a:off x="2510224" y="5907198"/>
                    <a:ext cx="548504" cy="585389"/>
                  </a:xfrm>
                  <a:prstGeom prst="straightConnector1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  <a:headEnd type="none" w="med" len="med"/>
                    <a:tailEnd type="triangle" w="med" len="med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</p:grpSp>
            <p:cxnSp>
              <p:nvCxnSpPr>
                <p:cNvPr id="64" name="90 Conector recto de flecha"/>
                <p:cNvCxnSpPr/>
                <p:nvPr/>
              </p:nvCxnSpPr>
              <p:spPr>
                <a:xfrm flipV="1">
                  <a:off x="3054945" y="5603282"/>
                  <a:ext cx="248535" cy="271447"/>
                </a:xfrm>
                <a:prstGeom prst="straightConnector1">
                  <a:avLst/>
                </a:prstGeom>
                <a:noFill/>
                <a:ln w="76200" cap="flat">
                  <a:solidFill>
                    <a:schemeClr val="accent5">
                      <a:lumMod val="75000"/>
                    </a:scheme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  <p:grpSp>
            <p:nvGrpSpPr>
              <p:cNvPr id="53" name="79 Grupo"/>
              <p:cNvGrpSpPr/>
              <p:nvPr/>
            </p:nvGrpSpPr>
            <p:grpSpPr>
              <a:xfrm>
                <a:off x="4639400" y="2932645"/>
                <a:ext cx="2030114" cy="1280424"/>
                <a:chOff x="2609286" y="5017893"/>
                <a:chExt cx="2030114" cy="1280424"/>
              </a:xfrm>
            </p:grpSpPr>
            <p:grpSp>
              <p:nvGrpSpPr>
                <p:cNvPr id="59" name="85 Grupo"/>
                <p:cNvGrpSpPr/>
                <p:nvPr/>
              </p:nvGrpSpPr>
              <p:grpSpPr>
                <a:xfrm>
                  <a:off x="3272207" y="5017893"/>
                  <a:ext cx="1367193" cy="585389"/>
                  <a:chOff x="1691535" y="5907198"/>
                  <a:chExt cx="1367193" cy="585389"/>
                </a:xfrm>
              </p:grpSpPr>
              <p:cxnSp>
                <p:nvCxnSpPr>
                  <p:cNvPr id="61" name="87 Conector recto"/>
                  <p:cNvCxnSpPr/>
                  <p:nvPr/>
                </p:nvCxnSpPr>
                <p:spPr>
                  <a:xfrm>
                    <a:off x="1691535" y="6492587"/>
                    <a:ext cx="850423" cy="0"/>
                  </a:xfrm>
                  <a:prstGeom prst="line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  <p:cxnSp>
                <p:nvCxnSpPr>
                  <p:cNvPr id="62" name="88 Conector recto de flecha"/>
                  <p:cNvCxnSpPr/>
                  <p:nvPr/>
                </p:nvCxnSpPr>
                <p:spPr>
                  <a:xfrm flipV="1">
                    <a:off x="2510224" y="5907198"/>
                    <a:ext cx="548504" cy="585389"/>
                  </a:xfrm>
                  <a:prstGeom prst="straightConnector1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  <a:headEnd type="none" w="med" len="med"/>
                    <a:tailEnd type="triangle" w="med" len="med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</p:grpSp>
            <p:cxnSp>
              <p:nvCxnSpPr>
                <p:cNvPr id="60" name="86 Conector recto de flecha"/>
                <p:cNvCxnSpPr/>
                <p:nvPr/>
              </p:nvCxnSpPr>
              <p:spPr>
                <a:xfrm flipV="1">
                  <a:off x="2609286" y="5603283"/>
                  <a:ext cx="694194" cy="695034"/>
                </a:xfrm>
                <a:prstGeom prst="straightConnector1">
                  <a:avLst/>
                </a:prstGeom>
                <a:noFill/>
                <a:ln w="76200" cap="flat">
                  <a:solidFill>
                    <a:schemeClr val="accent5">
                      <a:lumMod val="75000"/>
                    </a:scheme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  <p:grpSp>
            <p:nvGrpSpPr>
              <p:cNvPr id="54" name="80 Grupo"/>
              <p:cNvGrpSpPr/>
              <p:nvPr/>
            </p:nvGrpSpPr>
            <p:grpSpPr>
              <a:xfrm>
                <a:off x="6703846" y="713656"/>
                <a:ext cx="2852048" cy="2160635"/>
                <a:chOff x="2609286" y="4137682"/>
                <a:chExt cx="2852048" cy="2160635"/>
              </a:xfrm>
            </p:grpSpPr>
            <p:grpSp>
              <p:nvGrpSpPr>
                <p:cNvPr id="55" name="81 Grupo"/>
                <p:cNvGrpSpPr/>
                <p:nvPr/>
              </p:nvGrpSpPr>
              <p:grpSpPr>
                <a:xfrm>
                  <a:off x="3272207" y="4137682"/>
                  <a:ext cx="2189127" cy="1465601"/>
                  <a:chOff x="1691535" y="5026987"/>
                  <a:chExt cx="2189127" cy="1465601"/>
                </a:xfrm>
              </p:grpSpPr>
              <p:cxnSp>
                <p:nvCxnSpPr>
                  <p:cNvPr id="57" name="83 Conector recto"/>
                  <p:cNvCxnSpPr/>
                  <p:nvPr/>
                </p:nvCxnSpPr>
                <p:spPr>
                  <a:xfrm>
                    <a:off x="1691535" y="6492587"/>
                    <a:ext cx="850423" cy="0"/>
                  </a:xfrm>
                  <a:prstGeom prst="line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  <p:cxnSp>
                <p:nvCxnSpPr>
                  <p:cNvPr id="58" name="84 Conector recto de flecha"/>
                  <p:cNvCxnSpPr/>
                  <p:nvPr/>
                </p:nvCxnSpPr>
                <p:spPr>
                  <a:xfrm flipV="1">
                    <a:off x="2510224" y="5026987"/>
                    <a:ext cx="1370438" cy="1465601"/>
                  </a:xfrm>
                  <a:prstGeom prst="straightConnector1">
                    <a:avLst/>
                  </a:prstGeom>
                  <a:noFill/>
                  <a:ln w="76200" cap="flat">
                    <a:solidFill>
                      <a:schemeClr val="accent5">
                        <a:lumMod val="75000"/>
                      </a:schemeClr>
                    </a:solidFill>
                    <a:prstDash val="solid"/>
                    <a:miter lim="400000"/>
                    <a:headEnd type="none" w="med" len="med"/>
                    <a:tailEnd type="triangle" w="med" len="med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</p:grpSp>
            <p:cxnSp>
              <p:nvCxnSpPr>
                <p:cNvPr id="56" name="82 Conector recto de flecha"/>
                <p:cNvCxnSpPr/>
                <p:nvPr/>
              </p:nvCxnSpPr>
              <p:spPr>
                <a:xfrm flipV="1">
                  <a:off x="2609286" y="5603283"/>
                  <a:ext cx="694194" cy="695034"/>
                </a:xfrm>
                <a:prstGeom prst="straightConnector1">
                  <a:avLst/>
                </a:prstGeom>
                <a:noFill/>
                <a:ln w="76200" cap="flat">
                  <a:solidFill>
                    <a:schemeClr val="accent5">
                      <a:lumMod val="75000"/>
                    </a:scheme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</p:grpSp>
        <p:sp>
          <p:nvSpPr>
            <p:cNvPr id="69" name="97 Pentágono"/>
            <p:cNvSpPr/>
            <p:nvPr/>
          </p:nvSpPr>
          <p:spPr>
            <a:xfrm>
              <a:off x="55294" y="714012"/>
              <a:ext cx="799840" cy="287258"/>
            </a:xfrm>
            <a:prstGeom prst="homePlat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CO" sz="12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Gill Sans Light"/>
                </a:rPr>
                <a:t>CICLOS</a:t>
              </a: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Gill Sans Light"/>
              </a:endParaRPr>
            </a:p>
          </p:txBody>
        </p:sp>
        <p:sp>
          <p:nvSpPr>
            <p:cNvPr id="70" name="6 CuadroTexto"/>
            <p:cNvSpPr txBox="1"/>
            <p:nvPr/>
          </p:nvSpPr>
          <p:spPr>
            <a:xfrm>
              <a:off x="2688506" y="6212124"/>
              <a:ext cx="289478" cy="28725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1" name="6 CuadroTexto"/>
            <p:cNvSpPr txBox="1"/>
            <p:nvPr/>
          </p:nvSpPr>
          <p:spPr>
            <a:xfrm>
              <a:off x="4353733" y="6212124"/>
              <a:ext cx="289478" cy="287258"/>
            </a:xfrm>
            <a:prstGeom prst="rect">
              <a:avLst/>
            </a:prstGeom>
            <a:solidFill>
              <a:srgbClr val="00800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2" name="6 CuadroTexto"/>
            <p:cNvSpPr txBox="1"/>
            <p:nvPr/>
          </p:nvSpPr>
          <p:spPr>
            <a:xfrm>
              <a:off x="6364403" y="6212124"/>
              <a:ext cx="289478" cy="28725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CO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grpSp>
          <p:nvGrpSpPr>
            <p:cNvPr id="73" name="Agrupar 94"/>
            <p:cNvGrpSpPr/>
            <p:nvPr/>
          </p:nvGrpSpPr>
          <p:grpSpPr>
            <a:xfrm>
              <a:off x="417495" y="6171023"/>
              <a:ext cx="805654" cy="274700"/>
              <a:chOff x="151201" y="5954902"/>
              <a:chExt cx="1429319" cy="487348"/>
            </a:xfrm>
          </p:grpSpPr>
          <p:cxnSp>
            <p:nvCxnSpPr>
              <p:cNvPr id="74" name="93 Conector recto"/>
              <p:cNvCxnSpPr/>
              <p:nvPr/>
            </p:nvCxnSpPr>
            <p:spPr>
              <a:xfrm>
                <a:off x="151201" y="6442250"/>
                <a:ext cx="972678" cy="0"/>
              </a:xfrm>
              <a:prstGeom prst="line">
                <a:avLst/>
              </a:prstGeom>
              <a:noFill/>
              <a:ln w="76200" cap="flat">
                <a:solidFill>
                  <a:schemeClr val="accent5">
                    <a:lumMod val="75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75" name="94 Conector recto de flecha"/>
              <p:cNvCxnSpPr/>
              <p:nvPr/>
            </p:nvCxnSpPr>
            <p:spPr>
              <a:xfrm flipV="1">
                <a:off x="1123880" y="5954902"/>
                <a:ext cx="456640" cy="487348"/>
              </a:xfrm>
              <a:prstGeom prst="straightConnector1">
                <a:avLst/>
              </a:prstGeom>
              <a:noFill/>
              <a:ln w="76200" cap="flat">
                <a:solidFill>
                  <a:schemeClr val="accent5">
                    <a:lumMod val="75000"/>
                  </a:schemeClr>
                </a:solidFill>
                <a:prstDash val="solid"/>
                <a:miter lim="400000"/>
                <a:headEnd type="none" w="med" len="med"/>
                <a:tailEnd type="triangle" w="med" len="med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cxnSp>
          <p:nvCxnSpPr>
            <p:cNvPr id="76" name="Conector recto de flecha 102"/>
            <p:cNvCxnSpPr/>
            <p:nvPr/>
          </p:nvCxnSpPr>
          <p:spPr>
            <a:xfrm flipV="1">
              <a:off x="4150571" y="1376792"/>
              <a:ext cx="4519534" cy="25401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de flecha 104"/>
            <p:cNvCxnSpPr/>
            <p:nvPr/>
          </p:nvCxnSpPr>
          <p:spPr>
            <a:xfrm>
              <a:off x="5737987" y="1755588"/>
              <a:ext cx="1068319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de flecha 108"/>
            <p:cNvCxnSpPr/>
            <p:nvPr/>
          </p:nvCxnSpPr>
          <p:spPr>
            <a:xfrm>
              <a:off x="6350273" y="2351925"/>
              <a:ext cx="819420" cy="7032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de flecha 110"/>
            <p:cNvCxnSpPr/>
            <p:nvPr/>
          </p:nvCxnSpPr>
          <p:spPr>
            <a:xfrm flipH="1">
              <a:off x="5633063" y="2089833"/>
              <a:ext cx="376184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de flecha 113"/>
            <p:cNvCxnSpPr/>
            <p:nvPr/>
          </p:nvCxnSpPr>
          <p:spPr>
            <a:xfrm flipH="1">
              <a:off x="2895416" y="1553623"/>
              <a:ext cx="847021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de flecha 115"/>
            <p:cNvCxnSpPr/>
            <p:nvPr/>
          </p:nvCxnSpPr>
          <p:spPr>
            <a:xfrm flipH="1">
              <a:off x="3277409" y="3117423"/>
              <a:ext cx="399136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de flecha 119"/>
            <p:cNvCxnSpPr/>
            <p:nvPr/>
          </p:nvCxnSpPr>
          <p:spPr>
            <a:xfrm flipH="1">
              <a:off x="4393858" y="1802788"/>
              <a:ext cx="288695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de flecha 121"/>
            <p:cNvCxnSpPr/>
            <p:nvPr/>
          </p:nvCxnSpPr>
          <p:spPr>
            <a:xfrm flipV="1">
              <a:off x="3880590" y="2813766"/>
              <a:ext cx="4717507" cy="1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de flecha 122"/>
            <p:cNvCxnSpPr/>
            <p:nvPr/>
          </p:nvCxnSpPr>
          <p:spPr>
            <a:xfrm flipV="1">
              <a:off x="2945438" y="5985304"/>
              <a:ext cx="3358779" cy="87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de flecha 124"/>
            <p:cNvCxnSpPr/>
            <p:nvPr/>
          </p:nvCxnSpPr>
          <p:spPr>
            <a:xfrm flipV="1">
              <a:off x="3889170" y="5747149"/>
              <a:ext cx="3572763" cy="8884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de flecha 126"/>
            <p:cNvCxnSpPr/>
            <p:nvPr/>
          </p:nvCxnSpPr>
          <p:spPr>
            <a:xfrm flipV="1">
              <a:off x="4075398" y="5297018"/>
              <a:ext cx="3929483" cy="40216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de flecha 128"/>
            <p:cNvCxnSpPr/>
            <p:nvPr/>
          </p:nvCxnSpPr>
          <p:spPr>
            <a:xfrm flipV="1">
              <a:off x="4992044" y="4683097"/>
              <a:ext cx="3442030" cy="2255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de flecha 130"/>
            <p:cNvCxnSpPr/>
            <p:nvPr/>
          </p:nvCxnSpPr>
          <p:spPr>
            <a:xfrm flipV="1">
              <a:off x="4050307" y="3871412"/>
              <a:ext cx="3539678" cy="26593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de flecha 133"/>
            <p:cNvCxnSpPr/>
            <p:nvPr/>
          </p:nvCxnSpPr>
          <p:spPr>
            <a:xfrm>
              <a:off x="3142385" y="3246996"/>
              <a:ext cx="865210" cy="0"/>
            </a:xfrm>
            <a:prstGeom prst="straightConnector1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136"/>
            <p:cNvCxnSpPr/>
            <p:nvPr/>
          </p:nvCxnSpPr>
          <p:spPr>
            <a:xfrm flipH="1">
              <a:off x="57543" y="6070238"/>
              <a:ext cx="9000552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139"/>
            <p:cNvCxnSpPr/>
            <p:nvPr/>
          </p:nvCxnSpPr>
          <p:spPr>
            <a:xfrm flipH="1">
              <a:off x="57543" y="6654970"/>
              <a:ext cx="9016373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ángulo 2"/>
            <p:cNvSpPr/>
            <p:nvPr/>
          </p:nvSpPr>
          <p:spPr>
            <a:xfrm>
              <a:off x="2480992" y="1063091"/>
              <a:ext cx="1634375" cy="2056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2821015" y="1013397"/>
              <a:ext cx="9069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b="1" dirty="0" smtClean="0">
                  <a:solidFill>
                    <a:srgbClr val="00B050"/>
                  </a:solidFill>
                </a:rPr>
                <a:t>Coord. C.B.</a:t>
              </a:r>
              <a:endParaRPr lang="es-CO" sz="12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814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113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Cadena Castillo</dc:creator>
  <cp:lastModifiedBy>Sonia Cadena Castillo</cp:lastModifiedBy>
  <cp:revision>17</cp:revision>
  <dcterms:created xsi:type="dcterms:W3CDTF">2016-11-09T14:07:25Z</dcterms:created>
  <dcterms:modified xsi:type="dcterms:W3CDTF">2019-10-24T15:00:52Z</dcterms:modified>
</cp:coreProperties>
</file>